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617" r:id="rId2"/>
    <p:sldId id="593" r:id="rId3"/>
    <p:sldId id="597" r:id="rId4"/>
    <p:sldId id="599" r:id="rId5"/>
    <p:sldId id="601" r:id="rId6"/>
    <p:sldId id="624" r:id="rId7"/>
    <p:sldId id="602" r:id="rId8"/>
    <p:sldId id="604" r:id="rId9"/>
    <p:sldId id="605" r:id="rId10"/>
    <p:sldId id="607" r:id="rId11"/>
    <p:sldId id="625" r:id="rId12"/>
    <p:sldId id="626" r:id="rId13"/>
    <p:sldId id="627" r:id="rId14"/>
    <p:sldId id="629" r:id="rId15"/>
    <p:sldId id="630" r:id="rId16"/>
    <p:sldId id="608" r:id="rId17"/>
    <p:sldId id="621" r:id="rId18"/>
    <p:sldId id="609" r:id="rId19"/>
    <p:sldId id="618" r:id="rId20"/>
    <p:sldId id="620" r:id="rId21"/>
    <p:sldId id="628" r:id="rId22"/>
    <p:sldId id="631" r:id="rId23"/>
    <p:sldId id="623" r:id="rId24"/>
    <p:sldId id="632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105"/>
    <a:srgbClr val="3AB059"/>
    <a:srgbClr val="228045"/>
    <a:srgbClr val="178062"/>
    <a:srgbClr val="1597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60000" autoAdjust="0"/>
  </p:normalViewPr>
  <p:slideViewPr>
    <p:cSldViewPr>
      <p:cViewPr>
        <p:scale>
          <a:sx n="150" d="100"/>
          <a:sy n="150" d="100"/>
        </p:scale>
        <p:origin x="498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4A612-BC26-644A-9E87-C4F61A121AFB}" type="datetimeFigureOut">
              <a:rPr lang="en-US" smtClean="0"/>
              <a:pPr/>
              <a:t>10/11/2019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AED33-4628-3340-BCAB-AF51FFD998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9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Think about your LinkedIn strategy and develop a routine of regular activities for best results.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D5DC-58AF-4873-A594-115F59A70C1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</a:t>
            </a:r>
            <a:r>
              <a:rPr lang="en-US" baseline="0" dirty="0"/>
              <a:t> this first. Everything begins with your profile. </a:t>
            </a:r>
          </a:p>
          <a:p>
            <a:r>
              <a:rPr lang="en-US" baseline="0" dirty="0"/>
              <a:t>LinkedIn’s criteria for a complete profile are not enough to get the most from it. </a:t>
            </a:r>
          </a:p>
          <a:p>
            <a:r>
              <a:rPr lang="en-US" baseline="0" dirty="0"/>
              <a:t>Use keywords and industry terms. </a:t>
            </a:r>
          </a:p>
          <a:p>
            <a:r>
              <a:rPr lang="en-US" baseline="0" dirty="0"/>
              <a:t>You control how you appear in Google search results. (show)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D5DC-58AF-4873-A594-115F59A70C1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Header</a:t>
            </a:r>
          </a:p>
          <a:p>
            <a:r>
              <a:rPr lang="en-US" dirty="0"/>
              <a:t>Edit contact info</a:t>
            </a:r>
          </a:p>
          <a:p>
            <a:r>
              <a:rPr lang="en-US" dirty="0"/>
              <a:t>Public</a:t>
            </a:r>
            <a:r>
              <a:rPr lang="en-US" baseline="0" dirty="0"/>
              <a:t>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D5DC-58AF-4873-A594-115F59A70C1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 with people who know you - colleagues, classmates, friends, family, people you do business with, fellow organization members, etc. </a:t>
            </a:r>
            <a:br>
              <a:rPr lang="en-US" dirty="0"/>
            </a:br>
            <a:r>
              <a:rPr lang="en-US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in asking your sphere of influence for introductions to those you want to meet.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0D5DC-58AF-4873-A594-115F59A70C1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lidehunter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  <p:pic>
        <p:nvPicPr>
          <p:cNvPr id="18" name="Picture 17" descr="E:\websites\slidehunter\2012beew\psd\logo2012.png">
            <a:hlinkClick r:id="rId2"/>
            <a:extLst>
              <a:ext uri="{FF2B5EF4-FFF2-40B4-BE49-F238E27FC236}">
                <a16:creationId xmlns:a16="http://schemas.microsoft.com/office/drawing/2014/main" id="{29079850-5730-494A-A6C3-7C589DF712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5750"/>
            <a:ext cx="1579418" cy="457200"/>
          </a:xfrm>
          <a:prstGeom prst="rect">
            <a:avLst/>
          </a:prstGeom>
          <a:noFill/>
          <a:effectLst>
            <a:outerShdw blurRad="101600" sx="102000" sy="102000" algn="ctr" rotWithShape="0">
              <a:prstClr val="black">
                <a:alpha val="80000"/>
              </a:prstClr>
            </a:outerShdw>
          </a:effectLst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303296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01548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37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65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25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25266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777423518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9539127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3950503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31081133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419795482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518954038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859548554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77636672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919306192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62720965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AC125-6E94-4F62-B574-8081DDB48ACC}" type="datetimeFigureOut">
              <a:rPr lang="en-PH" smtClean="0"/>
              <a:pPr/>
              <a:t>11/10/2019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85AF905-87A3-47F5-A7DA-2607F4C9EBCC}" type="slidenum">
              <a:rPr lang="en-PH" smtClean="0"/>
              <a:pPr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0915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med">
    <p:push dir="u"/>
  </p:transition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how-do-academics-use-linkedin-isabeau-iqbal/" TargetMode="External"/><Relationship Id="rId2" Type="http://schemas.openxmlformats.org/officeDocument/2006/relationships/hyperlink" Target="https://www.utm.utoronto.ca/careers/sites/files/careers/public/shared/images/linkedin/LinkedIn%20for%20Graduate%20Students%20Handout%20packag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Vengres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ngreso.com/" TargetMode="External"/><Relationship Id="rId2" Type="http://schemas.openxmlformats.org/officeDocument/2006/relationships/hyperlink" Target="http://www.linkedin.com/in/stanrobins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1905000"/>
          </a:xfrm>
        </p:spPr>
        <p:txBody>
          <a:bodyPr/>
          <a:lstStyle/>
          <a:p>
            <a:pPr algn="ctr"/>
            <a:r>
              <a:rPr lang="en-US" sz="3200" u="sng" dirty="0">
                <a:solidFill>
                  <a:schemeClr val="accent2"/>
                </a:solidFill>
              </a:rPr>
              <a:t>LinkedIn Webinar </a:t>
            </a:r>
            <a:r>
              <a:rPr lang="en-US" sz="3200" u="sng">
                <a:solidFill>
                  <a:schemeClr val="accent2"/>
                </a:solidFill>
              </a:rPr>
              <a:t>– Rutgers University </a:t>
            </a:r>
            <a:br>
              <a:rPr lang="en-US" sz="3200" dirty="0">
                <a:solidFill>
                  <a:schemeClr val="accent2"/>
                </a:solidFill>
              </a:rPr>
            </a:b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200" dirty="0">
                <a:solidFill>
                  <a:schemeClr val="accent2"/>
                </a:solidFill>
              </a:rPr>
              <a:t>October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3750"/>
            <a:ext cx="82296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Stan Robinson, Jr</a:t>
            </a:r>
          </a:p>
          <a:p>
            <a:pPr>
              <a:buNone/>
            </a:pPr>
            <a:r>
              <a:rPr lang="en-US" sz="2000" dirty="0"/>
              <a:t>www.linkedin.com/in/stanrobinson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/>
              </a:rPr>
              <a:t>LinkedIn About/Summary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26" y="1620838"/>
            <a:ext cx="3529585" cy="2909887"/>
          </a:xfrm>
        </p:spPr>
      </p:pic>
    </p:spTree>
  </p:cSld>
  <p:clrMapOvr>
    <a:masterClrMapping/>
  </p:clrMapOvr>
  <p:transition spd="med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/>
              </a:rPr>
              <a:t>Use Multimedia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125" y="1620838"/>
            <a:ext cx="2914587" cy="2909887"/>
          </a:xfrm>
        </p:spPr>
      </p:pic>
    </p:spTree>
    <p:extLst>
      <p:ext uri="{BB962C8B-B14F-4D97-AF65-F5344CB8AC3E}">
        <p14:creationId xmlns:p14="http://schemas.microsoft.com/office/powerpoint/2010/main" val="4113360301"/>
      </p:ext>
    </p:extLst>
  </p:cSld>
  <p:clrMapOvr>
    <a:masterClrMapping/>
  </p:clrMapOvr>
  <p:transition spd="med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/>
              </a:rPr>
              <a:t>Skills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25" y="1620838"/>
            <a:ext cx="2647587" cy="2909887"/>
          </a:xfrm>
        </p:spPr>
      </p:pic>
    </p:spTree>
    <p:extLst>
      <p:ext uri="{BB962C8B-B14F-4D97-AF65-F5344CB8AC3E}">
        <p14:creationId xmlns:p14="http://schemas.microsoft.com/office/powerpoint/2010/main" val="3929364466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/>
              </a:rPr>
              <a:t>Recommendations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763" y="1620838"/>
            <a:ext cx="2527312" cy="2909887"/>
          </a:xfrm>
        </p:spPr>
      </p:pic>
    </p:spTree>
    <p:extLst>
      <p:ext uri="{BB962C8B-B14F-4D97-AF65-F5344CB8AC3E}">
        <p14:creationId xmlns:p14="http://schemas.microsoft.com/office/powerpoint/2010/main" val="387169726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/>
              </a:rPr>
              <a:t>Other Sections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71" y="1620838"/>
            <a:ext cx="2115696" cy="2909887"/>
          </a:xfrm>
        </p:spPr>
      </p:pic>
    </p:spTree>
    <p:extLst>
      <p:ext uri="{BB962C8B-B14F-4D97-AF65-F5344CB8AC3E}">
        <p14:creationId xmlns:p14="http://schemas.microsoft.com/office/powerpoint/2010/main" val="3869155903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effectLst/>
              </a:rPr>
              <a:t>Education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573B468-3242-43DB-A1DA-CE34F5154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2550"/>
            <a:ext cx="2970536" cy="3482975"/>
          </a:xfrm>
        </p:spPr>
      </p:pic>
    </p:spTree>
    <p:extLst>
      <p:ext uri="{BB962C8B-B14F-4D97-AF65-F5344CB8AC3E}">
        <p14:creationId xmlns:p14="http://schemas.microsoft.com/office/powerpoint/2010/main" val="555441023"/>
      </p:ext>
    </p:extLst>
  </p:cSld>
  <p:clrMapOvr>
    <a:masterClrMapping/>
  </p:clrMapOvr>
  <p:transition spd="med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effectLst/>
              </a:rPr>
              <a:t>Build Your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0531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Power of your network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Bring your offline network online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Determine connection criteria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Personalize Invitations</a:t>
            </a:r>
          </a:p>
        </p:txBody>
      </p:sp>
      <p:pic>
        <p:nvPicPr>
          <p:cNvPr id="4" name="Content Placeholder 3" descr="Personalized Invite 2-13-20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717" y="1620838"/>
            <a:ext cx="2843404" cy="2909887"/>
          </a:xfrm>
        </p:spPr>
      </p:pic>
    </p:spTree>
  </p:cSld>
  <p:clrMapOvr>
    <a:masterClrMapping/>
  </p:clrMapOvr>
  <p:transition spd="med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Find Alumni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63" y="1620838"/>
            <a:ext cx="3152111" cy="2909887"/>
          </a:xfrm>
        </p:spPr>
      </p:pic>
    </p:spTree>
  </p:cSld>
  <p:clrMapOvr>
    <a:masterClrMapping/>
  </p:clrMapOvr>
  <p:transition spd="med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Advanced Jobs Search</a:t>
            </a:r>
          </a:p>
        </p:txBody>
      </p:sp>
      <p:pic>
        <p:nvPicPr>
          <p:cNvPr id="4" name="Content Placeholder 3" descr="Advanced Job Search 4-17-20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7759" y="1620838"/>
            <a:ext cx="4607320" cy="2909887"/>
          </a:xfrm>
        </p:spPr>
      </p:pic>
    </p:spTree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accent2"/>
                </a:solidFill>
              </a:rPr>
              <a:t>Today We’ll Cover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52550"/>
            <a:ext cx="6447501" cy="33083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LinkedIn is an important element of your professional reputation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Best practices for crafting an effective LinkedIn profile</a:t>
            </a:r>
          </a:p>
          <a:p>
            <a:endParaRPr lang="en-US" dirty="0"/>
          </a:p>
          <a:p>
            <a:r>
              <a:rPr lang="en-US" dirty="0"/>
              <a:t>Using LinkedIn as part of your professional networking strategy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/>
              <a:t>Demonstrating your academic expertise and thought leadership on LinkedIn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LinkedIn for Career Advancement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Questions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Job – Apply Through LinkedIn</a:t>
            </a:r>
          </a:p>
        </p:txBody>
      </p:sp>
      <p:pic>
        <p:nvPicPr>
          <p:cNvPr id="4" name="Content Placeholder 3" descr="Job Apply through LinkedIn 4-17-20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2127" y="1620838"/>
            <a:ext cx="5518583" cy="2909887"/>
          </a:xfrm>
        </p:spPr>
      </p:pic>
    </p:spTree>
  </p:cSld>
  <p:clrMapOvr>
    <a:masterClrMapping/>
  </p:clrMapOvr>
  <p:transition spd="med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For Students Getting Info Interviews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1EEEC-EBF4-4420-83BB-6635B6CBF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message to your target person: </a:t>
            </a:r>
          </a:p>
          <a:p>
            <a:r>
              <a:rPr lang="en-US" dirty="0"/>
              <a:t>Dear Mr. </a:t>
            </a:r>
            <a:r>
              <a:rPr lang="en-US" dirty="0" err="1"/>
              <a:t>Picone</a:t>
            </a:r>
            <a:r>
              <a:rPr lang="en-US" dirty="0"/>
              <a:t>, I am an MBA student at XXX University, interested in entering the XXX industry when I graduate in the Spring of 20xx. Looking over your current and past positions within the XXX industry, I thought you would be an excellent person to ask questions about (Your target company) and the industry in general. Having worked at XXX as a research technician for X years, I am now looking to advance my career in a different direction, and work on the business end within the pharmaceutical industry. I would very much like to set up a time to speak with you, either over the phone or in person. Please let me know if this is possible. I can be reached at GK@rutgers.edu and 888.555.1212. Thank you for your time, Mary Sample</a:t>
            </a:r>
          </a:p>
        </p:txBody>
      </p:sp>
    </p:spTree>
    <p:extLst>
      <p:ext uri="{BB962C8B-B14F-4D97-AF65-F5344CB8AC3E}">
        <p14:creationId xmlns:p14="http://schemas.microsoft.com/office/powerpoint/2010/main" val="1793661288"/>
      </p:ext>
    </p:extLst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For Professionals Getting Info Interviews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1EEEC-EBF4-4420-83BB-6635B6CBF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message to your target person:</a:t>
            </a:r>
          </a:p>
          <a:p>
            <a:r>
              <a:rPr lang="en-US" dirty="0"/>
              <a:t>Dear Mr. </a:t>
            </a:r>
            <a:r>
              <a:rPr lang="en-US" dirty="0" err="1"/>
              <a:t>Picone</a:t>
            </a:r>
            <a:r>
              <a:rPr lang="en-US" dirty="0"/>
              <a:t>, I obtained your name through the (name the common LinkedIn group or network) on LinkedIn. I have been working at (name last position) and I am in the process of making a career transition. It would be helpful for me to ask you questions about your experiences as an (name role) for (target company). I promise not to take more than 15 minutes of your time. I am not expecting to discuss a particular employment position but I would appreciate being able to talk with you on an informational basis. What is the best way to reach you this week? I have Thursday at 9 and Friday at 2pm available. I thank you in advance. Regards, Gitta </a:t>
            </a:r>
            <a:r>
              <a:rPr lang="en-US" dirty="0" err="1"/>
              <a:t>Kwainted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17096"/>
      </p:ext>
    </p:extLst>
  </p:cSld>
  <p:clrMapOvr>
    <a:masterClrMapping/>
  </p:clrMapOvr>
  <p:transition spd="med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Additional 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10997"/>
            <a:ext cx="8610600" cy="339447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 for Graduate Students: https://www.utm.utoronto.ca/careers/sites/files/careers/public/shared/images/linkedin/LinkedIn%20for%20Graduate%20Students%20Handout%20package.pdf</a:t>
            </a: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 on how academics can use LinkedIn: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https://www.linkedin.com/pulse/how-do-academics-use-linkedin-isabeau-iqbal/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 with LinkedIn tips: </a:t>
            </a:r>
            <a:r>
              <a:rPr lang="en-US" dirty="0">
                <a:hlinkClick r:id="rId4"/>
              </a:rPr>
              <a:t>https://www.youtube.com/Vengreso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Contact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110997"/>
            <a:ext cx="8610600" cy="3394472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Stan Robinson, Jr.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Phone: 908-463-3485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Email: stan@vengreso.com   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latin typeface="Arial" pitchFamily="34" charset="0"/>
                <a:cs typeface="Arial" pitchFamily="34" charset="0"/>
              </a:rPr>
              <a:t>LinkedIn: </a:t>
            </a:r>
            <a:r>
              <a:rPr lang="en-US" sz="2800" dirty="0">
                <a:latin typeface="Arial" pitchFamily="34" charset="0"/>
                <a:cs typeface="Arial" pitchFamily="34" charset="0"/>
                <a:hlinkClick r:id="rId2"/>
              </a:rPr>
              <a:t>www.linkedin.com/in/stanrobinson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Twitter: @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stanrobinson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>
                <a:latin typeface="Arial" pitchFamily="34" charset="0"/>
                <a:cs typeface="Arial" pitchFamily="34" charset="0"/>
              </a:rPr>
              <a:t>  Website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latin typeface="Arial" pitchFamily="34" charset="0"/>
                <a:cs typeface="Arial" pitchFamily="34" charset="0"/>
                <a:hlinkClick r:id="rId3"/>
              </a:rPr>
              <a:t>www.vengreso.com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402592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422102" cy="9906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accent2"/>
                </a:solidFill>
              </a:rPr>
              <a:t>Why Use LinkedIn?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Manage your professional reputation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Build your professional network </a:t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Find valuable resources 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Communicate with the professional community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u="sng" dirty="0">
                <a:solidFill>
                  <a:schemeClr val="accent2"/>
                </a:solidFill>
                <a:effectLst/>
              </a:rPr>
              <a:t>LinkedIn Profile – Tip of the Iceberg</a:t>
            </a:r>
          </a:p>
        </p:txBody>
      </p:sp>
      <p:pic>
        <p:nvPicPr>
          <p:cNvPr id="4" name="Content Placeholder 3" descr="Iceb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4853" y="1620838"/>
            <a:ext cx="5173132" cy="2909887"/>
          </a:xfrm>
        </p:spPr>
      </p:pic>
    </p:spTree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u="sng" dirty="0"/>
              <a:t>Google Search</a:t>
            </a:r>
          </a:p>
        </p:txBody>
      </p:sp>
      <p:pic>
        <p:nvPicPr>
          <p:cNvPr id="7" name="Content Placeholder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9A723C5-ED4B-43FF-B4C7-B8801B6AF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51296"/>
            <a:ext cx="3733800" cy="3379429"/>
          </a:xfrm>
        </p:spPr>
      </p:pic>
    </p:spTree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u="sng" dirty="0"/>
              <a:t>Google Search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D60364-8312-45B0-A165-C8E44932C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200150"/>
            <a:ext cx="3886200" cy="3330575"/>
          </a:xfrm>
        </p:spPr>
      </p:pic>
    </p:spTree>
    <p:extLst>
      <p:ext uri="{BB962C8B-B14F-4D97-AF65-F5344CB8AC3E}">
        <p14:creationId xmlns:p14="http://schemas.microsoft.com/office/powerpoint/2010/main" val="1582345833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effectLst/>
              </a:rPr>
              <a:t>3 Mistakes to Avoid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34290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Photo</a:t>
            </a:r>
          </a:p>
          <a:p>
            <a:pPr>
              <a:spcAft>
                <a:spcPts val="600"/>
              </a:spcAft>
              <a:buNone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Professional Headline</a:t>
            </a:r>
          </a:p>
          <a:p>
            <a:pPr>
              <a:spcAft>
                <a:spcPts val="600"/>
              </a:spcAft>
              <a:buNone/>
            </a:pPr>
            <a:endParaRPr lang="en-US" sz="40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About/Summary section</a:t>
            </a:r>
          </a:p>
          <a:p>
            <a:pPr>
              <a:spcAft>
                <a:spcPts val="600"/>
              </a:spcAft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LinkedIn Profile - Photo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7CF451-73FD-4915-BB41-C372331D9D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00150"/>
            <a:ext cx="3413322" cy="3330575"/>
          </a:xfrm>
        </p:spPr>
      </p:pic>
    </p:spTree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LinkedIn Profile - Headline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ADCA1-0F9D-4F82-AF2F-C7E570620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Urban Economic Developer | Professor | Entrepreneur | Deal Maker | Investor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Univ. of Toronto graduate with MSc in biochemistry | 7 years of writing experience seeking a science journalism position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Criminology Major with 3.9 GPA | Special Interest in Lowering Recidivism | Seeking Internship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 spd="med">
    <p:push dir="u"/>
  </p:transition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30253</TotalTime>
  <Words>690</Words>
  <Application>Microsoft Office PowerPoint</Application>
  <PresentationFormat>On-screen Show (16:9)</PresentationFormat>
  <Paragraphs>88</Paragraphs>
  <Slides>24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Wingdings 3</vt:lpstr>
      <vt:lpstr>Facet</vt:lpstr>
      <vt:lpstr>LinkedIn Webinar – Rutgers University   October 2019</vt:lpstr>
      <vt:lpstr>Today We’ll Cover</vt:lpstr>
      <vt:lpstr>Why Use LinkedIn?</vt:lpstr>
      <vt:lpstr>LinkedIn Profile – Tip of the Iceberg</vt:lpstr>
      <vt:lpstr>Google Search</vt:lpstr>
      <vt:lpstr>Google Search</vt:lpstr>
      <vt:lpstr>3 Mistakes to Avoid </vt:lpstr>
      <vt:lpstr>LinkedIn Profile - Photo</vt:lpstr>
      <vt:lpstr>LinkedIn Profile - Headline</vt:lpstr>
      <vt:lpstr>LinkedIn About/Summary</vt:lpstr>
      <vt:lpstr>Use Multimedia</vt:lpstr>
      <vt:lpstr>Skills</vt:lpstr>
      <vt:lpstr>Recommendations</vt:lpstr>
      <vt:lpstr>Other Sections</vt:lpstr>
      <vt:lpstr>Education</vt:lpstr>
      <vt:lpstr>Build Your Connections</vt:lpstr>
      <vt:lpstr>Personalize Invitations</vt:lpstr>
      <vt:lpstr>Find Alumni</vt:lpstr>
      <vt:lpstr>Advanced Jobs Search</vt:lpstr>
      <vt:lpstr>Job – Apply Through LinkedIn</vt:lpstr>
      <vt:lpstr>For Students Getting Info Interviews</vt:lpstr>
      <vt:lpstr>For Professionals Getting Info Interviews</vt:lpstr>
      <vt:lpstr>Additional Resources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chartiyjayne</dc:creator>
  <cp:lastModifiedBy>Stan Robinson</cp:lastModifiedBy>
  <cp:revision>235</cp:revision>
  <dcterms:created xsi:type="dcterms:W3CDTF">2016-04-10T22:51:22Z</dcterms:created>
  <dcterms:modified xsi:type="dcterms:W3CDTF">2019-10-11T21:33:39Z</dcterms:modified>
</cp:coreProperties>
</file>